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2344E-3D45-A768-5416-FF0B243D826A}" v="4" dt="2022-06-15T10:46:02.117"/>
    <p1510:client id="{8ECC5A1E-09FC-427E-BABA-D159CDCFAE0D}" v="2117" dt="2022-06-13T14:08:39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16.06.2022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16.06.2022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16.06.2022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16.06.2022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16.06.2022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16.06.2022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16.06.2022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16.06.2022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16.06.2022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16.06.2022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16.06.2022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16.06.2022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D16F4A7-E6F9-BF33-EE85-E86F96F46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7823" y="726945"/>
            <a:ext cx="6483327" cy="1833563"/>
          </a:xfrm>
        </p:spPr>
        <p:txBody>
          <a:bodyPr>
            <a:normAutofit fontScale="90000"/>
          </a:bodyPr>
          <a:lstStyle/>
          <a:p>
            <a:r>
              <a:rPr lang="de-DE" sz="4000" dirty="0" err="1">
                <a:latin typeface="Arial Nova"/>
                <a:cs typeface="Calibri Light"/>
              </a:rPr>
              <a:t>Presentatie</a:t>
            </a:r>
            <a:br>
              <a:rPr lang="de-DE" sz="4000" dirty="0">
                <a:latin typeface="Arial Nova"/>
                <a:cs typeface="Calibri Light"/>
              </a:rPr>
            </a:br>
            <a:r>
              <a:rPr lang="de-DE" sz="4000" dirty="0">
                <a:latin typeface="Arial Nova"/>
                <a:cs typeface="Calibri Light"/>
              </a:rPr>
              <a:t> </a:t>
            </a:r>
            <a:br>
              <a:rPr lang="de-DE" sz="4000" dirty="0">
                <a:latin typeface="Arial Nova"/>
                <a:cs typeface="Calibri Light"/>
              </a:rPr>
            </a:br>
            <a:r>
              <a:rPr lang="de-DE" sz="4000" dirty="0" err="1">
                <a:latin typeface="Arial Nova"/>
                <a:cs typeface="Calibri Light"/>
              </a:rPr>
              <a:t>nieuwe</a:t>
            </a:r>
            <a:r>
              <a:rPr lang="de-DE" sz="4000" dirty="0">
                <a:latin typeface="Arial Nova"/>
                <a:cs typeface="Calibri Light"/>
              </a:rPr>
              <a:t> VKR2-leerlingen</a:t>
            </a:r>
            <a:br>
              <a:rPr lang="de-DE" sz="4000" dirty="0">
                <a:latin typeface="Arial Nova"/>
                <a:cs typeface="Calibri Light"/>
              </a:rPr>
            </a:br>
            <a:r>
              <a:rPr lang="de-DE" sz="4000" dirty="0">
                <a:latin typeface="Arial Nova"/>
                <a:cs typeface="Calibri Light"/>
              </a:rPr>
              <a:t>+ </a:t>
            </a:r>
            <a:r>
              <a:rPr lang="de-DE" sz="4000" dirty="0" err="1">
                <a:latin typeface="Arial Nova"/>
                <a:cs typeface="Calibri Light"/>
              </a:rPr>
              <a:t>ouders</a:t>
            </a:r>
            <a:r>
              <a:rPr lang="de-DE" sz="4000" dirty="0">
                <a:latin typeface="Arial Nova"/>
                <a:cs typeface="Calibri Light"/>
              </a:rPr>
              <a:t>/</a:t>
            </a:r>
            <a:r>
              <a:rPr lang="de-DE" sz="4000" dirty="0" err="1">
                <a:latin typeface="Arial Nova"/>
                <a:cs typeface="Calibri Light"/>
              </a:rPr>
              <a:t>verzorgers</a:t>
            </a:r>
            <a:endParaRPr lang="de-DE" sz="4000" dirty="0" err="1">
              <a:latin typeface="Arial Nova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691737" y="4459048"/>
            <a:ext cx="4329112" cy="684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latin typeface="Arial Nova"/>
                <a:cs typeface="Calibri"/>
              </a:rPr>
              <a:t>13 </a:t>
            </a:r>
            <a:r>
              <a:rPr lang="de-DE" dirty="0" err="1">
                <a:latin typeface="Arial Nova"/>
                <a:cs typeface="Calibri"/>
              </a:rPr>
              <a:t>juni</a:t>
            </a:r>
            <a:r>
              <a:rPr lang="de-DE" dirty="0">
                <a:latin typeface="Arial Nova"/>
                <a:cs typeface="Calibri"/>
              </a:rPr>
              <a:t> 2022</a:t>
            </a:r>
            <a:endParaRPr lang="de-DE">
              <a:latin typeface="Arial Nova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55CEEBD-EFD2-EB12-1DB6-9AB35685C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962" y="5219950"/>
            <a:ext cx="2743200" cy="151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A18C521-9A57-564B-6F28-29B1F08EA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5438F2-718F-E195-B201-4EA8285E6E81}"/>
              </a:ext>
            </a:extLst>
          </p:cNvPr>
          <p:cNvSpPr txBox="1"/>
          <p:nvPr/>
        </p:nvSpPr>
        <p:spPr>
          <a:xfrm>
            <a:off x="423797" y="350729"/>
            <a:ext cx="4507281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 err="1">
                <a:latin typeface="Arial Nova"/>
              </a:rPr>
              <a:t>Namens</a:t>
            </a:r>
            <a:r>
              <a:rPr lang="en-US" sz="4000" dirty="0">
                <a:latin typeface="Arial Nova"/>
              </a:rPr>
              <a:t> alle </a:t>
            </a:r>
            <a:r>
              <a:rPr lang="en-US" sz="4000" dirty="0" err="1">
                <a:latin typeface="Arial Nova"/>
              </a:rPr>
              <a:t>medewerkers</a:t>
            </a:r>
            <a:r>
              <a:rPr lang="en-US" sz="4000" dirty="0">
                <a:latin typeface="Arial Nova"/>
              </a:rPr>
              <a:t> van het CTT:</a:t>
            </a:r>
          </a:p>
          <a:p>
            <a:endParaRPr lang="en-US" sz="4000" dirty="0">
              <a:latin typeface="Arial Nova"/>
            </a:endParaRPr>
          </a:p>
          <a:p>
            <a:endParaRPr lang="en-US" sz="4000" dirty="0">
              <a:latin typeface="Arial Nova"/>
            </a:endParaRPr>
          </a:p>
          <a:p>
            <a:r>
              <a:rPr lang="en-US" sz="4000" b="1" dirty="0">
                <a:latin typeface="Arial Nova"/>
              </a:rPr>
              <a:t>Welkom!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DF044-64FE-31A8-6094-BF62E8DBD391}"/>
              </a:ext>
            </a:extLst>
          </p:cNvPr>
          <p:cNvSpPr txBox="1"/>
          <p:nvPr/>
        </p:nvSpPr>
        <p:spPr>
          <a:xfrm>
            <a:off x="368343" y="5504015"/>
            <a:ext cx="367221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 Nova"/>
              </a:rPr>
              <a:t>Ruud </a:t>
            </a:r>
            <a:r>
              <a:rPr lang="en-US" sz="2400" b="1" dirty="0" err="1">
                <a:latin typeface="Arial Nova"/>
              </a:rPr>
              <a:t>Eggermont</a:t>
            </a:r>
          </a:p>
          <a:p>
            <a:r>
              <a:rPr lang="en-US" sz="2400" dirty="0" err="1">
                <a:latin typeface="Arial Nova"/>
              </a:rPr>
              <a:t>aansturing</a:t>
            </a:r>
            <a:r>
              <a:rPr lang="en-US" sz="2400" dirty="0">
                <a:latin typeface="Arial Nova"/>
              </a:rPr>
              <a:t> VKR/CTT</a:t>
            </a:r>
          </a:p>
        </p:txBody>
      </p:sp>
    </p:spTree>
    <p:extLst>
      <p:ext uri="{BB962C8B-B14F-4D97-AF65-F5344CB8AC3E}">
        <p14:creationId xmlns:p14="http://schemas.microsoft.com/office/powerpoint/2010/main" val="190012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A18C521-9A57-564B-6F28-29B1F08EA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643B59-2AB7-B338-1513-181F57034C18}"/>
              </a:ext>
            </a:extLst>
          </p:cNvPr>
          <p:cNvSpPr txBox="1"/>
          <p:nvPr/>
        </p:nvSpPr>
        <p:spPr>
          <a:xfrm>
            <a:off x="726510" y="444674"/>
            <a:ext cx="8171143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u="sng" dirty="0">
                <a:cs typeface="Calibri"/>
              </a:rPr>
              <a:t>Programma</a:t>
            </a:r>
          </a:p>
          <a:p>
            <a:endParaRPr lang="en-US" sz="2800" b="1" dirty="0">
              <a:cs typeface="Calibri"/>
            </a:endParaRPr>
          </a:p>
          <a:p>
            <a:r>
              <a:rPr lang="en-US" sz="2800" b="1" dirty="0">
                <a:solidFill>
                  <a:srgbClr val="0070C0"/>
                </a:solidFill>
                <a:cs typeface="Calibri"/>
              </a:rPr>
              <a:t>19.15 u</a:t>
            </a:r>
            <a:r>
              <a:rPr lang="en-US" sz="2800" b="1" dirty="0">
                <a:cs typeface="Calibri"/>
              </a:rPr>
              <a:t> </a:t>
            </a:r>
            <a:r>
              <a:rPr lang="en-US" sz="2800" b="1" dirty="0" err="1">
                <a:cs typeface="Calibri"/>
              </a:rPr>
              <a:t>welkom</a:t>
            </a:r>
            <a:endParaRPr lang="en-US" sz="2800" b="1" dirty="0">
              <a:cs typeface="Calibri"/>
            </a:endParaRPr>
          </a:p>
          <a:p>
            <a:r>
              <a:rPr lang="en-US" sz="2800" b="1" dirty="0">
                <a:solidFill>
                  <a:srgbClr val="0070C0"/>
                </a:solidFill>
                <a:cs typeface="Calibri"/>
              </a:rPr>
              <a:t>19.20 u</a:t>
            </a:r>
            <a:r>
              <a:rPr lang="en-US" sz="2800" b="1" dirty="0">
                <a:cs typeface="Calibri"/>
              </a:rPr>
              <a:t> </a:t>
            </a:r>
            <a:r>
              <a:rPr lang="en-US" sz="2800" b="1" dirty="0" err="1">
                <a:cs typeface="Calibri"/>
              </a:rPr>
              <a:t>algemene</a:t>
            </a:r>
            <a:r>
              <a:rPr lang="en-US" sz="2800" b="1" dirty="0">
                <a:cs typeface="Calibri"/>
              </a:rPr>
              <a:t> </a:t>
            </a:r>
            <a:r>
              <a:rPr lang="en-US" sz="2800" b="1" dirty="0" err="1">
                <a:cs typeface="Calibri"/>
              </a:rPr>
              <a:t>presentatie</a:t>
            </a:r>
            <a:r>
              <a:rPr lang="en-US" sz="2800" b="1" dirty="0">
                <a:cs typeface="Calibri"/>
              </a:rPr>
              <a:t> VKR2</a:t>
            </a:r>
          </a:p>
          <a:p>
            <a:r>
              <a:rPr lang="en-US" sz="2800" b="1" dirty="0">
                <a:solidFill>
                  <a:srgbClr val="0070C0"/>
                </a:solidFill>
                <a:cs typeface="Calibri"/>
              </a:rPr>
              <a:t>19.50 u</a:t>
            </a:r>
            <a:r>
              <a:rPr lang="en-US" sz="2800" b="1" dirty="0">
                <a:cs typeface="Calibri"/>
              </a:rPr>
              <a:t> - </a:t>
            </a:r>
            <a:r>
              <a:rPr lang="en-US" sz="2800" b="1" dirty="0" err="1">
                <a:cs typeface="Calibri"/>
              </a:rPr>
              <a:t>rondje</a:t>
            </a:r>
            <a:r>
              <a:rPr lang="en-US" sz="2800" b="1" dirty="0">
                <a:cs typeface="Calibri"/>
              </a:rPr>
              <a:t> door het CTT </a:t>
            </a:r>
          </a:p>
          <a:p>
            <a:r>
              <a:rPr lang="en-US" sz="2800" b="1" dirty="0">
                <a:cs typeface="Calibri"/>
              </a:rPr>
              <a:t>              -  </a:t>
            </a:r>
            <a:r>
              <a:rPr lang="en-US" sz="2800" b="1" dirty="0" err="1">
                <a:cs typeface="Calibri"/>
              </a:rPr>
              <a:t>kennismaken</a:t>
            </a:r>
            <a:r>
              <a:rPr lang="en-US" sz="2800" b="1" dirty="0">
                <a:cs typeface="Calibri"/>
              </a:rPr>
              <a:t> met de </a:t>
            </a:r>
            <a:r>
              <a:rPr lang="en-US" sz="2800" b="1" dirty="0" err="1">
                <a:cs typeface="Calibri"/>
              </a:rPr>
              <a:t>domeindocent</a:t>
            </a:r>
            <a:r>
              <a:rPr lang="en-US" sz="2800" b="1" dirty="0">
                <a:cs typeface="Calibri"/>
              </a:rPr>
              <a:t>(</a:t>
            </a:r>
            <a:r>
              <a:rPr lang="en-US" sz="2800" b="1" dirty="0" err="1">
                <a:cs typeface="Calibri"/>
              </a:rPr>
              <a:t>en</a:t>
            </a:r>
            <a:r>
              <a:rPr lang="en-US" sz="2800" b="1" dirty="0">
                <a:cs typeface="Calibri"/>
              </a:rPr>
              <a:t>)</a:t>
            </a:r>
          </a:p>
          <a:p>
            <a:r>
              <a:rPr lang="en-US" sz="2800" b="1" dirty="0">
                <a:cs typeface="Calibri"/>
              </a:rPr>
              <a:t>              -  </a:t>
            </a:r>
            <a:r>
              <a:rPr lang="en-US" sz="2800" b="1" dirty="0" err="1">
                <a:cs typeface="Calibri"/>
              </a:rPr>
              <a:t>informatie</a:t>
            </a:r>
            <a:r>
              <a:rPr lang="en-US" sz="2800" b="1" dirty="0">
                <a:cs typeface="Calibri"/>
              </a:rPr>
              <a:t> over het </a:t>
            </a:r>
            <a:r>
              <a:rPr lang="en-US" sz="2800" b="1" dirty="0" err="1">
                <a:cs typeface="Calibri"/>
              </a:rPr>
              <a:t>techniekdomein</a:t>
            </a:r>
            <a:r>
              <a:rPr lang="en-US" sz="2800" b="1" dirty="0">
                <a:cs typeface="Calibri"/>
              </a:rPr>
              <a:t> </a:t>
            </a:r>
            <a:r>
              <a:rPr lang="en-US" sz="2800" b="1" dirty="0" err="1">
                <a:cs typeface="Calibri"/>
              </a:rPr>
              <a:t>en</a:t>
            </a:r>
            <a:r>
              <a:rPr lang="en-US" sz="2800" b="1" dirty="0">
                <a:cs typeface="Calibri"/>
              </a:rPr>
              <a:t> het</a:t>
            </a:r>
          </a:p>
          <a:p>
            <a:r>
              <a:rPr lang="en-US" sz="2800" b="1" dirty="0">
                <a:cs typeface="Calibri"/>
              </a:rPr>
              <a:t>                 </a:t>
            </a:r>
            <a:r>
              <a:rPr lang="en-US" sz="2800" b="1" dirty="0" err="1">
                <a:cs typeface="Calibri"/>
              </a:rPr>
              <a:t>programma</a:t>
            </a:r>
            <a:r>
              <a:rPr lang="en-US" sz="2800" b="1" dirty="0">
                <a:cs typeface="Calibri"/>
              </a:rPr>
              <a:t> (PTA)</a:t>
            </a:r>
          </a:p>
          <a:p>
            <a:r>
              <a:rPr lang="en-US" sz="2800" b="1" dirty="0">
                <a:solidFill>
                  <a:srgbClr val="0070C0"/>
                </a:solidFill>
                <a:cs typeface="Calibri"/>
              </a:rPr>
              <a:t>20.20 u</a:t>
            </a:r>
            <a:r>
              <a:rPr lang="en-US" sz="2800" b="1" dirty="0">
                <a:cs typeface="Calibri"/>
              </a:rPr>
              <a:t> </a:t>
            </a:r>
            <a:r>
              <a:rPr lang="en-US" sz="2800" b="1" dirty="0" err="1">
                <a:cs typeface="Calibri"/>
              </a:rPr>
              <a:t>mogelijkheid</a:t>
            </a:r>
            <a:r>
              <a:rPr lang="en-US" sz="2800" b="1" dirty="0">
                <a:cs typeface="Calibri"/>
              </a:rPr>
              <a:t> </a:t>
            </a:r>
            <a:r>
              <a:rPr lang="en-US" sz="2800" b="1" dirty="0" err="1">
                <a:cs typeface="Calibri"/>
              </a:rPr>
              <a:t>voor</a:t>
            </a:r>
            <a:r>
              <a:rPr lang="en-US" sz="2800" b="1" dirty="0">
                <a:cs typeface="Calibri"/>
              </a:rPr>
              <a:t> </a:t>
            </a:r>
            <a:r>
              <a:rPr lang="en-US" sz="2800" b="1" dirty="0" err="1">
                <a:cs typeface="Calibri"/>
              </a:rPr>
              <a:t>een</a:t>
            </a:r>
            <a:r>
              <a:rPr lang="en-US" sz="2800" b="1" dirty="0">
                <a:cs typeface="Calibri"/>
              </a:rPr>
              <a:t> </a:t>
            </a:r>
            <a:r>
              <a:rPr lang="en-US" sz="2800" b="1" dirty="0" err="1">
                <a:cs typeface="Calibri"/>
              </a:rPr>
              <a:t>bezoek</a:t>
            </a:r>
            <a:r>
              <a:rPr lang="en-US" sz="2800" b="1" dirty="0">
                <a:cs typeface="Calibri"/>
              </a:rPr>
              <a:t> </a:t>
            </a:r>
            <a:r>
              <a:rPr lang="en-US" sz="2800" b="1" dirty="0" err="1">
                <a:cs typeface="Calibri"/>
              </a:rPr>
              <a:t>aan</a:t>
            </a:r>
            <a:r>
              <a:rPr lang="en-US" sz="2800" b="1" dirty="0">
                <a:cs typeface="Calibri"/>
              </a:rPr>
              <a:t> </a:t>
            </a:r>
            <a:r>
              <a:rPr lang="en-US" sz="2800" b="1" dirty="0" err="1">
                <a:cs typeface="Calibri"/>
              </a:rPr>
              <a:t>een</a:t>
            </a:r>
            <a:r>
              <a:rPr lang="en-US" sz="2800" b="1" dirty="0">
                <a:cs typeface="Calibri"/>
              </a:rPr>
              <a:t> </a:t>
            </a:r>
            <a:r>
              <a:rPr lang="en-US" sz="2800" b="1" dirty="0" err="1">
                <a:cs typeface="Calibri"/>
              </a:rPr>
              <a:t>ander</a:t>
            </a:r>
            <a:endParaRPr lang="en-US" sz="2800" b="1" dirty="0">
              <a:cs typeface="Calibri"/>
            </a:endParaRPr>
          </a:p>
          <a:p>
            <a:r>
              <a:rPr lang="en-US" sz="2800" b="1" dirty="0">
                <a:cs typeface="Calibri"/>
              </a:rPr>
              <a:t>               </a:t>
            </a:r>
            <a:r>
              <a:rPr lang="en-US" sz="2800" b="1" dirty="0" err="1">
                <a:cs typeface="Calibri"/>
              </a:rPr>
              <a:t>techniekdomein</a:t>
            </a:r>
            <a:endParaRPr lang="en-US" sz="2800" b="1">
              <a:cs typeface="Calibri"/>
            </a:endParaRPr>
          </a:p>
          <a:p>
            <a:r>
              <a:rPr lang="en-US" sz="2800" b="1" dirty="0">
                <a:solidFill>
                  <a:srgbClr val="0070C0"/>
                </a:solidFill>
                <a:cs typeface="Calibri"/>
              </a:rPr>
              <a:t>21.00 u</a:t>
            </a:r>
            <a:r>
              <a:rPr lang="en-US" sz="2800" b="1" dirty="0">
                <a:cs typeface="Calibri"/>
              </a:rPr>
              <a:t> </a:t>
            </a:r>
            <a:r>
              <a:rPr lang="en-US" sz="2800" b="1" dirty="0" err="1">
                <a:cs typeface="Calibri"/>
              </a:rPr>
              <a:t>einde</a:t>
            </a:r>
            <a:r>
              <a:rPr lang="en-US" sz="2800" b="1" dirty="0">
                <a:cs typeface="Calibri"/>
              </a:rPr>
              <a:t> van de </a:t>
            </a:r>
            <a:r>
              <a:rPr lang="en-US" sz="2800" b="1" dirty="0" err="1">
                <a:cs typeface="Calibri"/>
              </a:rPr>
              <a:t>avond</a:t>
            </a:r>
            <a:r>
              <a:rPr lang="en-US" sz="2800" b="1" dirty="0">
                <a:cs typeface="Calibri"/>
              </a:rPr>
              <a:t> (of </a:t>
            </a:r>
            <a:r>
              <a:rPr lang="en-US" sz="2800" b="1" dirty="0" err="1">
                <a:cs typeface="Calibri"/>
              </a:rPr>
              <a:t>zoveel</a:t>
            </a:r>
            <a:r>
              <a:rPr lang="en-US" sz="2800" b="1" dirty="0">
                <a:cs typeface="Calibri"/>
              </a:rPr>
              <a:t> </a:t>
            </a:r>
            <a:r>
              <a:rPr lang="en-US" sz="2800" b="1" dirty="0" err="1">
                <a:cs typeface="Calibri"/>
              </a:rPr>
              <a:t>eerder</a:t>
            </a:r>
            <a:r>
              <a:rPr lang="en-US" sz="2800" b="1" dirty="0"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578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A18C521-9A57-564B-6F28-29B1F08EA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A0B7C2-4FCE-DE6A-3014-2FE741D2ECF9}"/>
              </a:ext>
            </a:extLst>
          </p:cNvPr>
          <p:cNvSpPr txBox="1"/>
          <p:nvPr/>
        </p:nvSpPr>
        <p:spPr>
          <a:xfrm>
            <a:off x="872647" y="48016"/>
            <a:ext cx="7690978" cy="7417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latin typeface="Arial Nova"/>
              </a:rPr>
              <a:t>Bijna</a:t>
            </a:r>
            <a:r>
              <a:rPr lang="en-US" sz="2800" dirty="0">
                <a:latin typeface="Arial Nova"/>
              </a:rPr>
              <a:t> </a:t>
            </a:r>
            <a:r>
              <a:rPr lang="en-US" sz="2800" dirty="0" err="1">
                <a:latin typeface="Arial Nova"/>
              </a:rPr>
              <a:t>zomervakantie</a:t>
            </a:r>
            <a:r>
              <a:rPr lang="en-US" sz="2800" dirty="0">
                <a:latin typeface="Arial Nova"/>
              </a:rPr>
              <a:t>, maar...</a:t>
            </a:r>
          </a:p>
          <a:p>
            <a:endParaRPr lang="en-US" sz="2800" dirty="0">
              <a:latin typeface="Arial Nova"/>
            </a:endParaRPr>
          </a:p>
          <a:p>
            <a:pPr marL="457200" indent="-457200">
              <a:buFont typeface="Arial"/>
              <a:buChar char="•"/>
            </a:pPr>
            <a:r>
              <a:rPr lang="en-US" sz="2800" u="sng" dirty="0" err="1">
                <a:latin typeface="Arial Nova"/>
              </a:rPr>
              <a:t>eerst</a:t>
            </a:r>
            <a:r>
              <a:rPr lang="en-US" sz="2800" u="sng" dirty="0">
                <a:latin typeface="Arial Nova"/>
              </a:rPr>
              <a:t> VKR1 </a:t>
            </a:r>
            <a:r>
              <a:rPr lang="en-US" sz="2800" u="sng" dirty="0" err="1">
                <a:latin typeface="Arial Nova"/>
              </a:rPr>
              <a:t>goed</a:t>
            </a:r>
            <a:r>
              <a:rPr lang="en-US" sz="2800" u="sng" dirty="0">
                <a:latin typeface="Arial Nova"/>
              </a:rPr>
              <a:t> </a:t>
            </a:r>
            <a:r>
              <a:rPr lang="en-US" sz="2800" u="sng" dirty="0" err="1">
                <a:latin typeface="Arial Nova"/>
              </a:rPr>
              <a:t>afronden</a:t>
            </a:r>
            <a:r>
              <a:rPr lang="en-US" sz="2800" dirty="0">
                <a:latin typeface="Arial Nova"/>
              </a:rPr>
              <a:t>:</a:t>
            </a:r>
          </a:p>
          <a:p>
            <a:endParaRPr lang="en-US" sz="2800" dirty="0">
              <a:latin typeface="Arial Nova"/>
            </a:endParaRPr>
          </a:p>
          <a:p>
            <a:r>
              <a:rPr lang="en-US" sz="2800" dirty="0">
                <a:latin typeface="Arial Nova"/>
              </a:rPr>
              <a:t>     - </a:t>
            </a:r>
            <a:r>
              <a:rPr lang="en-US" sz="2800" dirty="0" err="1">
                <a:latin typeface="Arial Nova"/>
              </a:rPr>
              <a:t>alles</a:t>
            </a:r>
            <a:r>
              <a:rPr lang="en-US" sz="2800" dirty="0">
                <a:latin typeface="Arial Nova"/>
              </a:rPr>
              <a:t> </a:t>
            </a:r>
            <a:r>
              <a:rPr lang="en-US" sz="2800" dirty="0" err="1">
                <a:latin typeface="Arial Nova"/>
              </a:rPr>
              <a:t>voor</a:t>
            </a:r>
            <a:r>
              <a:rPr lang="en-US" sz="2800" dirty="0">
                <a:latin typeface="Arial Nova"/>
              </a:rPr>
              <a:t> Ned, Eng, wis, nask1,</a:t>
            </a:r>
          </a:p>
          <a:p>
            <a:r>
              <a:rPr lang="en-US" sz="2800" dirty="0">
                <a:latin typeface="Arial Nova"/>
              </a:rPr>
              <a:t>       LO, </a:t>
            </a:r>
            <a:r>
              <a:rPr lang="en-US" sz="2800" dirty="0" err="1">
                <a:latin typeface="Arial Nova"/>
              </a:rPr>
              <a:t>Mij.leer</a:t>
            </a:r>
            <a:r>
              <a:rPr lang="en-US" sz="2800" dirty="0">
                <a:latin typeface="Arial Nova"/>
              </a:rPr>
              <a:t>, CKV </a:t>
            </a:r>
            <a:r>
              <a:rPr lang="en-US" sz="2800" dirty="0" err="1">
                <a:latin typeface="Arial Nova"/>
              </a:rPr>
              <a:t>klaar</a:t>
            </a:r>
            <a:r>
              <a:rPr lang="en-US" sz="2800" dirty="0">
                <a:latin typeface="Arial Nova"/>
              </a:rPr>
              <a:t>?</a:t>
            </a:r>
          </a:p>
          <a:p>
            <a:r>
              <a:rPr lang="en-US" dirty="0">
                <a:cs typeface="Calibri"/>
              </a:rPr>
              <a:t>         </a:t>
            </a:r>
            <a:r>
              <a:rPr lang="en-US" sz="2800" b="1" dirty="0">
                <a:latin typeface="Arial Nova"/>
                <a:cs typeface="Calibri"/>
              </a:rPr>
              <a:t>- </a:t>
            </a:r>
            <a:r>
              <a:rPr lang="en-US" sz="2800" dirty="0" err="1">
                <a:latin typeface="Arial Nova"/>
                <a:cs typeface="Calibri"/>
              </a:rPr>
              <a:t>snuffelstage</a:t>
            </a:r>
            <a:r>
              <a:rPr lang="en-US" sz="2800" b="1" dirty="0">
                <a:latin typeface="Arial Nova"/>
                <a:cs typeface="Calibri"/>
              </a:rPr>
              <a:t> </a:t>
            </a:r>
            <a:r>
              <a:rPr lang="en-US" sz="2800" dirty="0" err="1">
                <a:latin typeface="Arial Nova"/>
                <a:cs typeface="Calibri"/>
              </a:rPr>
              <a:t>gedaan</a:t>
            </a:r>
            <a:r>
              <a:rPr lang="en-US" sz="2800" dirty="0">
                <a:latin typeface="Arial Nova"/>
                <a:cs typeface="Calibri"/>
              </a:rPr>
              <a:t>?</a:t>
            </a:r>
          </a:p>
          <a:p>
            <a:r>
              <a:rPr lang="en-US" sz="2800" dirty="0">
                <a:latin typeface="Arial Nova"/>
              </a:rPr>
              <a:t>    </a:t>
            </a:r>
            <a:r>
              <a:rPr lang="en-US" sz="2800" b="1" dirty="0">
                <a:latin typeface="Arial Nova"/>
              </a:rPr>
              <a:t> -</a:t>
            </a:r>
            <a:r>
              <a:rPr lang="en-US" sz="2800" dirty="0">
                <a:latin typeface="Arial Nova"/>
              </a:rPr>
              <a:t> alle </a:t>
            </a:r>
            <a:r>
              <a:rPr lang="en-US" sz="2800" dirty="0" err="1">
                <a:latin typeface="Arial Nova"/>
              </a:rPr>
              <a:t>Intergrip-opdrachten</a:t>
            </a:r>
            <a:r>
              <a:rPr lang="en-US" sz="2800" dirty="0">
                <a:latin typeface="Arial Nova"/>
              </a:rPr>
              <a:t> </a:t>
            </a:r>
            <a:r>
              <a:rPr lang="en-US" sz="2800" dirty="0" err="1">
                <a:latin typeface="Arial Nova"/>
              </a:rPr>
              <a:t>gemaakt</a:t>
            </a:r>
            <a:r>
              <a:rPr lang="en-US" sz="2800" dirty="0">
                <a:latin typeface="Arial Nova"/>
              </a:rPr>
              <a:t>?</a:t>
            </a:r>
          </a:p>
          <a:p>
            <a:r>
              <a:rPr lang="en-US" sz="2800" dirty="0">
                <a:latin typeface="Arial Nova"/>
              </a:rPr>
              <a:t>     </a:t>
            </a:r>
            <a:r>
              <a:rPr lang="en-US" sz="2800" b="1" dirty="0">
                <a:latin typeface="Arial Nova"/>
              </a:rPr>
              <a:t>- </a:t>
            </a:r>
            <a:r>
              <a:rPr lang="en-US" sz="2800" dirty="0">
                <a:latin typeface="Arial Nova"/>
              </a:rPr>
              <a:t>alle </a:t>
            </a:r>
            <a:r>
              <a:rPr lang="en-US" sz="2800" dirty="0" err="1">
                <a:latin typeface="Arial Nova"/>
              </a:rPr>
              <a:t>praktijkopdrachten</a:t>
            </a:r>
            <a:r>
              <a:rPr lang="en-US" sz="2800" b="1" dirty="0">
                <a:latin typeface="Arial Nova"/>
              </a:rPr>
              <a:t> </a:t>
            </a:r>
            <a:r>
              <a:rPr lang="en-US" sz="2800" dirty="0">
                <a:latin typeface="Arial Nova"/>
              </a:rPr>
              <a:t>VKR1</a:t>
            </a:r>
            <a:r>
              <a:rPr lang="en-US" sz="2800" b="1" dirty="0">
                <a:latin typeface="Arial Nova"/>
              </a:rPr>
              <a:t> </a:t>
            </a:r>
            <a:r>
              <a:rPr lang="en-US" sz="2800" dirty="0" err="1">
                <a:latin typeface="Arial Nova"/>
              </a:rPr>
              <a:t>gedaan</a:t>
            </a:r>
            <a:r>
              <a:rPr lang="en-US" sz="2800" dirty="0">
                <a:latin typeface="Arial Nova"/>
              </a:rPr>
              <a:t>?</a:t>
            </a:r>
          </a:p>
          <a:p>
            <a:r>
              <a:rPr lang="en-US" sz="2800" dirty="0">
                <a:latin typeface="Arial Nova"/>
              </a:rPr>
              <a:t>     </a:t>
            </a:r>
            <a:r>
              <a:rPr lang="en-US" sz="2800" b="1" dirty="0">
                <a:latin typeface="Arial Nova"/>
              </a:rPr>
              <a:t>-</a:t>
            </a:r>
            <a:r>
              <a:rPr lang="en-US" sz="2800" dirty="0">
                <a:latin typeface="Arial Nova"/>
              </a:rPr>
              <a:t> </a:t>
            </a:r>
            <a:r>
              <a:rPr lang="en-US" sz="2800" dirty="0" err="1">
                <a:latin typeface="Arial Nova"/>
              </a:rPr>
              <a:t>hopen</a:t>
            </a:r>
            <a:r>
              <a:rPr lang="en-US" sz="2800" dirty="0">
                <a:latin typeface="Arial Nova"/>
              </a:rPr>
              <a:t> </a:t>
            </a:r>
            <a:r>
              <a:rPr lang="en-US" sz="2800" dirty="0" err="1">
                <a:latin typeface="Arial Nova"/>
              </a:rPr>
              <a:t>dat</a:t>
            </a:r>
            <a:r>
              <a:rPr lang="en-US" sz="2800" dirty="0">
                <a:latin typeface="Arial Nova"/>
              </a:rPr>
              <a:t> je </a:t>
            </a:r>
            <a:r>
              <a:rPr lang="en-US" sz="2800" dirty="0" err="1">
                <a:latin typeface="Arial Nova"/>
              </a:rPr>
              <a:t>bevorderd</a:t>
            </a:r>
            <a:r>
              <a:rPr lang="en-US" sz="2800" dirty="0">
                <a:latin typeface="Arial Nova"/>
              </a:rPr>
              <a:t> </a:t>
            </a:r>
            <a:r>
              <a:rPr lang="en-US" sz="2800" dirty="0" err="1">
                <a:latin typeface="Arial Nova"/>
              </a:rPr>
              <a:t>wordt</a:t>
            </a:r>
            <a:r>
              <a:rPr lang="en-US" sz="2800" dirty="0">
                <a:latin typeface="Arial Nova"/>
              </a:rPr>
              <a:t> </a:t>
            </a:r>
            <a:r>
              <a:rPr lang="en-US" sz="2800" dirty="0" err="1">
                <a:latin typeface="Arial Nova"/>
              </a:rPr>
              <a:t>naar</a:t>
            </a:r>
            <a:r>
              <a:rPr lang="en-US" sz="2800" dirty="0">
                <a:latin typeface="Arial Nova"/>
              </a:rPr>
              <a:t> VKR2!</a:t>
            </a:r>
          </a:p>
          <a:p>
            <a:endParaRPr lang="en-US" sz="2800" dirty="0">
              <a:latin typeface="Arial Nova"/>
            </a:endParaRPr>
          </a:p>
          <a:p>
            <a:pPr marL="457200" indent="-457200">
              <a:buFont typeface="Arial"/>
              <a:buChar char="•"/>
            </a:pPr>
            <a:r>
              <a:rPr lang="en-US" sz="2800" u="sng" dirty="0" err="1">
                <a:latin typeface="Arial Nova"/>
              </a:rPr>
              <a:t>een</a:t>
            </a:r>
            <a:r>
              <a:rPr lang="en-US" sz="2800" u="sng" dirty="0">
                <a:latin typeface="Arial Nova"/>
              </a:rPr>
              <a:t> </a:t>
            </a:r>
            <a:r>
              <a:rPr lang="en-US" sz="2800" u="sng" dirty="0" err="1">
                <a:latin typeface="Arial Nova"/>
              </a:rPr>
              <a:t>keuze</a:t>
            </a:r>
            <a:r>
              <a:rPr lang="en-US" sz="2800" u="sng" dirty="0">
                <a:latin typeface="Arial Nova"/>
              </a:rPr>
              <a:t> </a:t>
            </a:r>
            <a:r>
              <a:rPr lang="en-US" sz="2800" u="sng" dirty="0" err="1">
                <a:latin typeface="Arial Nova"/>
              </a:rPr>
              <a:t>maken</a:t>
            </a:r>
            <a:r>
              <a:rPr lang="en-US" sz="2800" u="sng" dirty="0">
                <a:latin typeface="Arial Nova"/>
              </a:rPr>
              <a:t> </a:t>
            </a:r>
            <a:r>
              <a:rPr lang="en-US" sz="2800" u="sng" dirty="0" err="1">
                <a:latin typeface="Arial Nova"/>
              </a:rPr>
              <a:t>voor</a:t>
            </a:r>
            <a:r>
              <a:rPr lang="en-US" sz="2800" u="sng" dirty="0">
                <a:latin typeface="Arial Nova"/>
              </a:rPr>
              <a:t> VKR2 </a:t>
            </a:r>
            <a:r>
              <a:rPr lang="en-US" sz="2800" dirty="0" err="1">
                <a:ea typeface="+mn-lt"/>
                <a:cs typeface="+mn-lt"/>
              </a:rPr>
              <a:t>a.d.h.v</a:t>
            </a:r>
            <a:r>
              <a:rPr lang="en-US" sz="2800" dirty="0">
                <a:ea typeface="+mn-lt"/>
                <a:cs typeface="+mn-lt"/>
              </a:rPr>
              <a:t>.</a:t>
            </a:r>
            <a:r>
              <a:rPr lang="en-US" sz="2800" dirty="0">
                <a:latin typeface="Arial Nova"/>
              </a:rPr>
              <a:t>:</a:t>
            </a:r>
          </a:p>
          <a:p>
            <a:r>
              <a:rPr lang="en-US" sz="2800" dirty="0">
                <a:latin typeface="Arial Nova"/>
              </a:rPr>
              <a:t>     - je </a:t>
            </a:r>
            <a:r>
              <a:rPr lang="en-US" sz="2800" dirty="0" err="1">
                <a:latin typeface="Arial Nova"/>
              </a:rPr>
              <a:t>keuze</a:t>
            </a:r>
            <a:r>
              <a:rPr lang="en-US" sz="2800" dirty="0">
                <a:latin typeface="Arial Nova"/>
              </a:rPr>
              <a:t> </a:t>
            </a:r>
            <a:r>
              <a:rPr lang="en-US" sz="2800" dirty="0" err="1">
                <a:latin typeface="Arial Nova"/>
              </a:rPr>
              <a:t>verdieping</a:t>
            </a:r>
            <a:endParaRPr lang="en-US" sz="2800" dirty="0">
              <a:latin typeface="Arial Nova"/>
            </a:endParaRPr>
          </a:p>
          <a:p>
            <a:r>
              <a:rPr lang="en-US" sz="2800" dirty="0">
                <a:latin typeface="Arial Nova"/>
              </a:rPr>
              <a:t>     - je </a:t>
            </a:r>
            <a:r>
              <a:rPr lang="en-US" sz="2800" dirty="0" err="1">
                <a:latin typeface="Arial Nova"/>
              </a:rPr>
              <a:t>snuffelstage</a:t>
            </a:r>
          </a:p>
          <a:p>
            <a:r>
              <a:rPr lang="en-US" sz="2800" dirty="0">
                <a:latin typeface="Arial Nova"/>
              </a:rPr>
              <a:t>     - </a:t>
            </a:r>
            <a:r>
              <a:rPr lang="en-US" sz="2800" dirty="0" err="1">
                <a:latin typeface="Arial Nova"/>
              </a:rPr>
              <a:t>alles</a:t>
            </a:r>
            <a:r>
              <a:rPr lang="en-US" sz="2800" dirty="0">
                <a:latin typeface="Arial Nova"/>
              </a:rPr>
              <a:t> wat je </a:t>
            </a:r>
            <a:r>
              <a:rPr lang="en-US" sz="2800" dirty="0" err="1">
                <a:latin typeface="Arial Nova"/>
              </a:rPr>
              <a:t>ervaren</a:t>
            </a:r>
            <a:r>
              <a:rPr lang="en-US" sz="2800" dirty="0">
                <a:latin typeface="Arial Nova"/>
              </a:rPr>
              <a:t> </a:t>
            </a:r>
            <a:r>
              <a:rPr lang="en-US" sz="2800" dirty="0" err="1">
                <a:latin typeface="Arial Nova"/>
              </a:rPr>
              <a:t>hebt</a:t>
            </a:r>
            <a:r>
              <a:rPr lang="en-US" sz="2800" dirty="0">
                <a:latin typeface="Arial Nova"/>
              </a:rPr>
              <a:t> (lessen, info </a:t>
            </a:r>
            <a:r>
              <a:rPr lang="en-US" sz="2800" dirty="0" err="1">
                <a:latin typeface="Arial Nova"/>
              </a:rPr>
              <a:t>enz</a:t>
            </a:r>
            <a:r>
              <a:rPr lang="en-US" sz="2800" dirty="0">
                <a:latin typeface="Arial Nova"/>
              </a:rPr>
              <a:t>.) 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Arial Nova"/>
            </a:endParaRPr>
          </a:p>
          <a:p>
            <a:endParaRPr lang="en-US" sz="2800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24948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1B9E1B2-1305-26E5-3FFA-26ECEBEE0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4E5D402-F032-1537-EB87-9EB79EFFF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928" y="-1281"/>
            <a:ext cx="12294295" cy="68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9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3BB095E-EBA7-0E4C-39AD-884F3F019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5B4669-A433-C6D7-F643-A3F82B11DAD9}"/>
              </a:ext>
            </a:extLst>
          </p:cNvPr>
          <p:cNvSpPr txBox="1"/>
          <p:nvPr/>
        </p:nvSpPr>
        <p:spPr>
          <a:xfrm>
            <a:off x="2918565" y="131523"/>
            <a:ext cx="62087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rial Nova"/>
                <a:cs typeface="Calibri"/>
              </a:rPr>
              <a:t>        </a:t>
            </a:r>
            <a:r>
              <a:rPr lang="en-US" sz="2800" b="1" u="sng" dirty="0">
                <a:latin typeface="Arial Nova"/>
                <a:cs typeface="Calibri"/>
              </a:rPr>
              <a:t>  Wat </a:t>
            </a:r>
            <a:r>
              <a:rPr lang="en-US" sz="2800" b="1" u="sng" dirty="0" err="1">
                <a:latin typeface="Arial Nova"/>
                <a:cs typeface="Calibri"/>
              </a:rPr>
              <a:t>kom</a:t>
            </a:r>
            <a:r>
              <a:rPr lang="en-US" sz="2800" b="1" u="sng" dirty="0">
                <a:latin typeface="Arial Nova"/>
                <a:cs typeface="Calibri"/>
              </a:rPr>
              <a:t> je </a:t>
            </a:r>
            <a:r>
              <a:rPr lang="en-US" sz="2800" b="1" u="sng" dirty="0" err="1">
                <a:latin typeface="Arial Nova"/>
                <a:cs typeface="Calibri"/>
              </a:rPr>
              <a:t>tegen</a:t>
            </a:r>
            <a:r>
              <a:rPr lang="en-US" sz="2800" b="1" u="sng" dirty="0">
                <a:latin typeface="Arial Nova"/>
                <a:cs typeface="Calibri"/>
              </a:rPr>
              <a:t> in VKR2?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D6DD3-CD13-2693-60E8-8BB0192669BA}"/>
              </a:ext>
            </a:extLst>
          </p:cNvPr>
          <p:cNvSpPr txBox="1"/>
          <p:nvPr/>
        </p:nvSpPr>
        <p:spPr>
          <a:xfrm>
            <a:off x="1996727" y="1182535"/>
            <a:ext cx="32024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 Nova"/>
              </a:rPr>
              <a:t>Avo-</a:t>
            </a:r>
            <a:r>
              <a:rPr lang="en-US" sz="2400" b="1" dirty="0" err="1">
                <a:latin typeface="Arial Nova"/>
              </a:rPr>
              <a:t>vakken</a:t>
            </a:r>
            <a:r>
              <a:rPr lang="en-US" sz="2400" b="1" dirty="0">
                <a:latin typeface="Arial Nova"/>
              </a:rPr>
              <a:t>:</a:t>
            </a:r>
          </a:p>
          <a:p>
            <a:r>
              <a:rPr lang="en-US" sz="2400" dirty="0">
                <a:latin typeface="Arial Nova"/>
              </a:rPr>
              <a:t>Ned, Eng, wis, nask1, LO, </a:t>
            </a:r>
            <a:r>
              <a:rPr lang="en-US" sz="2400" dirty="0" err="1">
                <a:latin typeface="Arial Nova"/>
              </a:rPr>
              <a:t>Mij.leer</a:t>
            </a:r>
            <a:r>
              <a:rPr lang="en-US" sz="2400" dirty="0">
                <a:latin typeface="Arial Nova"/>
              </a:rPr>
              <a:t>? CKV?</a:t>
            </a:r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10442-E618-CB6F-45A1-F01F7357CFA2}"/>
              </a:ext>
            </a:extLst>
          </p:cNvPr>
          <p:cNvSpPr txBox="1"/>
          <p:nvPr/>
        </p:nvSpPr>
        <p:spPr>
          <a:xfrm>
            <a:off x="7745000" y="980945"/>
            <a:ext cx="274319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Arial Nova"/>
              </a:rPr>
              <a:t>Praktijkvak</a:t>
            </a:r>
            <a:r>
              <a:rPr lang="en-US" sz="2400" b="1" dirty="0">
                <a:latin typeface="Arial Nova"/>
              </a:rPr>
              <a:t> VKR2 </a:t>
            </a:r>
          </a:p>
          <a:p>
            <a:r>
              <a:rPr lang="en-US" sz="2400" dirty="0">
                <a:latin typeface="Arial Nova"/>
              </a:rPr>
              <a:t>in het </a:t>
            </a:r>
            <a:r>
              <a:rPr lang="en-US" sz="2400" dirty="0" err="1">
                <a:latin typeface="Arial Nova"/>
              </a:rPr>
              <a:t>techniekdomein</a:t>
            </a:r>
            <a:r>
              <a:rPr lang="en-US" sz="2400" dirty="0">
                <a:latin typeface="Arial Nova"/>
              </a:rPr>
              <a:t> </a:t>
            </a:r>
            <a:r>
              <a:rPr lang="en-US" sz="2400" dirty="0" err="1">
                <a:latin typeface="Arial Nova"/>
              </a:rPr>
              <a:t>dat</a:t>
            </a:r>
            <a:r>
              <a:rPr lang="en-US" sz="2400" dirty="0">
                <a:latin typeface="Arial Nova"/>
              </a:rPr>
              <a:t> je </a:t>
            </a:r>
            <a:r>
              <a:rPr lang="en-US" sz="2400" dirty="0" err="1">
                <a:latin typeface="Arial Nova"/>
              </a:rPr>
              <a:t>gekozen</a:t>
            </a:r>
            <a:r>
              <a:rPr lang="en-US" sz="2400" dirty="0">
                <a:latin typeface="Arial Nova"/>
              </a:rPr>
              <a:t> </a:t>
            </a:r>
            <a:r>
              <a:rPr lang="en-US" sz="2400" dirty="0" err="1">
                <a:latin typeface="Arial Nova"/>
              </a:rPr>
              <a:t>hebt</a:t>
            </a:r>
            <a:r>
              <a:rPr lang="en-US" sz="2400" dirty="0">
                <a:latin typeface="Arial Nova"/>
              </a:rPr>
              <a:t> (16 u p/w)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D85ED-71EC-5B5A-E901-7EA6D16387DD}"/>
              </a:ext>
            </a:extLst>
          </p:cNvPr>
          <p:cNvSpPr txBox="1"/>
          <p:nvPr/>
        </p:nvSpPr>
        <p:spPr>
          <a:xfrm>
            <a:off x="2522560" y="4871190"/>
            <a:ext cx="27431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 Nova"/>
              </a:rPr>
              <a:t>LOB (</a:t>
            </a:r>
            <a:r>
              <a:rPr lang="en-US" sz="2400" b="1" dirty="0" err="1">
                <a:latin typeface="Arial Nova"/>
              </a:rPr>
              <a:t>Intergrip</a:t>
            </a:r>
            <a:r>
              <a:rPr lang="en-US" sz="2400" b="1" dirty="0">
                <a:latin typeface="Arial Nova"/>
              </a:rPr>
              <a:t>):</a:t>
            </a:r>
          </a:p>
          <a:p>
            <a:r>
              <a:rPr lang="en-US" sz="2400" dirty="0">
                <a:latin typeface="Arial Nova"/>
              </a:rPr>
              <a:t>- LOB-portfolio</a:t>
            </a:r>
          </a:p>
          <a:p>
            <a:r>
              <a:rPr lang="en-US" sz="2400" dirty="0">
                <a:latin typeface="Arial Nova"/>
              </a:rPr>
              <a:t>- </a:t>
            </a:r>
            <a:r>
              <a:rPr lang="en-US" sz="2400" dirty="0" err="1">
                <a:latin typeface="Arial Nova"/>
              </a:rPr>
              <a:t>Techniekportfolio</a:t>
            </a:r>
            <a:endParaRPr lang="en-US" sz="2400" dirty="0">
              <a:latin typeface="Arial Nova"/>
            </a:endParaRPr>
          </a:p>
          <a:p>
            <a:r>
              <a:rPr lang="en-US" sz="2400" dirty="0">
                <a:latin typeface="Arial Nova"/>
              </a:rPr>
              <a:t>- Open Dagen </a:t>
            </a:r>
            <a:r>
              <a:rPr lang="en-US" sz="2400" dirty="0" err="1">
                <a:latin typeface="Arial Nova"/>
              </a:rPr>
              <a:t>enz</a:t>
            </a:r>
            <a:r>
              <a:rPr lang="en-US" sz="2400" dirty="0">
                <a:latin typeface="Arial Nova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1974B-7834-BB16-5210-B84FC438C082}"/>
              </a:ext>
            </a:extLst>
          </p:cNvPr>
          <p:cNvSpPr txBox="1"/>
          <p:nvPr/>
        </p:nvSpPr>
        <p:spPr>
          <a:xfrm>
            <a:off x="7226996" y="4867927"/>
            <a:ext cx="350519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latin typeface="Arial Nova"/>
              </a:rPr>
              <a:t>Stage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latin typeface="Arial Nova"/>
              </a:rPr>
              <a:t>blokstage</a:t>
            </a:r>
            <a:r>
              <a:rPr lang="en-US" sz="2400" dirty="0">
                <a:latin typeface="Arial Nova"/>
              </a:rPr>
              <a:t> 2 x 4 </a:t>
            </a:r>
            <a:r>
              <a:rPr lang="en-US" sz="2400" dirty="0" err="1">
                <a:latin typeface="Arial Nova"/>
              </a:rPr>
              <a:t>dagen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latin typeface="Arial Nova"/>
              </a:rPr>
              <a:t>evt</a:t>
            </a:r>
            <a:r>
              <a:rPr lang="en-US" sz="2400" dirty="0">
                <a:latin typeface="Arial Nova"/>
              </a:rPr>
              <a:t>. </a:t>
            </a:r>
            <a:r>
              <a:rPr lang="en-US" sz="2400" dirty="0" err="1">
                <a:latin typeface="Arial Nova"/>
              </a:rPr>
              <a:t>korte</a:t>
            </a:r>
            <a:r>
              <a:rPr lang="en-US" sz="2400" dirty="0">
                <a:latin typeface="Arial Nova"/>
              </a:rPr>
              <a:t> </a:t>
            </a:r>
            <a:r>
              <a:rPr lang="en-US" sz="2400" dirty="0" err="1">
                <a:latin typeface="Arial Nova"/>
              </a:rPr>
              <a:t>meemaak-momenten</a:t>
            </a:r>
            <a:r>
              <a:rPr lang="en-US" sz="2400" dirty="0">
                <a:latin typeface="Arial Nova"/>
              </a:rPr>
              <a:t> </a:t>
            </a:r>
            <a:r>
              <a:rPr lang="en-US" sz="2400" dirty="0" err="1">
                <a:latin typeface="Arial Nova"/>
              </a:rPr>
              <a:t>en</a:t>
            </a:r>
            <a:r>
              <a:rPr lang="en-US" sz="2400" dirty="0">
                <a:latin typeface="Arial Nova"/>
              </a:rPr>
              <a:t>/of </a:t>
            </a:r>
            <a:r>
              <a:rPr lang="en-US" sz="2400" dirty="0" err="1">
                <a:latin typeface="Arial Nova"/>
              </a:rPr>
              <a:t>evt</a:t>
            </a:r>
            <a:r>
              <a:rPr lang="en-US" sz="2400" dirty="0">
                <a:latin typeface="Arial Nova"/>
              </a:rPr>
              <a:t>. </a:t>
            </a:r>
            <a:r>
              <a:rPr lang="en-US" sz="2400" dirty="0" err="1">
                <a:latin typeface="Arial Nova"/>
              </a:rPr>
              <a:t>lintstage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64797E-7269-02F8-9A9F-7DA9F07C6854}"/>
              </a:ext>
            </a:extLst>
          </p:cNvPr>
          <p:cNvSpPr txBox="1"/>
          <p:nvPr/>
        </p:nvSpPr>
        <p:spPr>
          <a:xfrm>
            <a:off x="2923131" y="3424172"/>
            <a:ext cx="67306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 Nova"/>
              </a:rPr>
              <a:t>PTA = Programma van </a:t>
            </a:r>
            <a:r>
              <a:rPr lang="en-US" sz="2400" b="1" dirty="0" err="1">
                <a:latin typeface="Arial Nova"/>
              </a:rPr>
              <a:t>Toetsing</a:t>
            </a:r>
            <a:r>
              <a:rPr lang="en-US" sz="2400" b="1" dirty="0">
                <a:latin typeface="Arial Nova"/>
              </a:rPr>
              <a:t> </a:t>
            </a:r>
            <a:r>
              <a:rPr lang="en-US" sz="2400" b="1" dirty="0" err="1">
                <a:latin typeface="Arial Nova"/>
              </a:rPr>
              <a:t>en</a:t>
            </a:r>
            <a:r>
              <a:rPr lang="en-US" sz="2400" b="1" dirty="0">
                <a:latin typeface="Arial Nova"/>
              </a:rPr>
              <a:t> </a:t>
            </a:r>
            <a:r>
              <a:rPr lang="en-US" sz="2400" b="1" dirty="0" err="1">
                <a:latin typeface="Arial Nova"/>
              </a:rPr>
              <a:t>Afsluiting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7CCBED-B19F-392D-C13D-083AB869994D}"/>
              </a:ext>
            </a:extLst>
          </p:cNvPr>
          <p:cNvCxnSpPr/>
          <p:nvPr/>
        </p:nvCxnSpPr>
        <p:spPr>
          <a:xfrm>
            <a:off x="3729886" y="2482502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AE3634-FE85-3729-3B06-9E06C73502A6}"/>
              </a:ext>
            </a:extLst>
          </p:cNvPr>
          <p:cNvCxnSpPr/>
          <p:nvPr/>
        </p:nvCxnSpPr>
        <p:spPr>
          <a:xfrm>
            <a:off x="6638925" y="3971925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3CCD25-8C44-EE43-257C-9DDE864C04DF}"/>
              </a:ext>
            </a:extLst>
          </p:cNvPr>
          <p:cNvCxnSpPr>
            <a:cxnSpLocks/>
          </p:cNvCxnSpPr>
          <p:nvPr/>
        </p:nvCxnSpPr>
        <p:spPr>
          <a:xfrm flipH="1">
            <a:off x="6930286" y="2200666"/>
            <a:ext cx="870558" cy="11962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E9AEA2-DDA4-2FB5-78D4-4DD73D25AC86}"/>
              </a:ext>
            </a:extLst>
          </p:cNvPr>
          <p:cNvCxnSpPr/>
          <p:nvPr/>
        </p:nvCxnSpPr>
        <p:spPr>
          <a:xfrm flipH="1">
            <a:off x="3844446" y="3979100"/>
            <a:ext cx="1027134" cy="8935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29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18C521-9A57-564B-6F28-29B1F08EA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143942" y="643467"/>
            <a:ext cx="9904115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7250F-E74B-E6CF-6F88-53832AB9197D}"/>
              </a:ext>
            </a:extLst>
          </p:cNvPr>
          <p:cNvSpPr txBox="1"/>
          <p:nvPr/>
        </p:nvSpPr>
        <p:spPr>
          <a:xfrm>
            <a:off x="1676400" y="1112729"/>
            <a:ext cx="8713937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latin typeface="Arial Nova"/>
              </a:rPr>
              <a:t>Praktijk</a:t>
            </a:r>
            <a:r>
              <a:rPr lang="en-US" sz="2800" b="1" dirty="0">
                <a:latin typeface="Arial Nova"/>
              </a:rPr>
              <a:t> VKR2 = </a:t>
            </a:r>
          </a:p>
          <a:p>
            <a:endParaRPr lang="en-US" sz="2800" b="1" dirty="0">
              <a:latin typeface="Arial Nova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Arial Nova"/>
              </a:rPr>
              <a:t>2 </a:t>
            </a:r>
            <a:r>
              <a:rPr lang="en-US" sz="2800" b="1" dirty="0" err="1">
                <a:latin typeface="Arial Nova"/>
              </a:rPr>
              <a:t>dagen</a:t>
            </a:r>
            <a:r>
              <a:rPr lang="en-US" sz="2800" b="1" dirty="0">
                <a:latin typeface="Arial Nova"/>
              </a:rPr>
              <a:t> per week op het CTT </a:t>
            </a:r>
            <a:r>
              <a:rPr lang="en-US" sz="2800" dirty="0">
                <a:latin typeface="Arial Nova"/>
              </a:rPr>
              <a:t>(2x 8 </a:t>
            </a:r>
            <a:r>
              <a:rPr lang="en-US" sz="2800" dirty="0" err="1">
                <a:latin typeface="Arial Nova"/>
              </a:rPr>
              <a:t>uur</a:t>
            </a:r>
            <a:r>
              <a:rPr lang="en-US" sz="2800" dirty="0">
                <a:latin typeface="Arial Nova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err="1">
                <a:latin typeface="Arial Nova"/>
              </a:rPr>
              <a:t>leerlingen</a:t>
            </a:r>
            <a:r>
              <a:rPr lang="en-US" sz="2800" b="1" dirty="0">
                <a:latin typeface="Arial Nova"/>
              </a:rPr>
              <a:t> </a:t>
            </a:r>
            <a:r>
              <a:rPr lang="en-US" sz="2800" b="1" dirty="0" err="1">
                <a:latin typeface="Arial Nova"/>
              </a:rPr>
              <a:t>Zwin</a:t>
            </a:r>
            <a:r>
              <a:rPr lang="en-US" sz="2800" b="1" dirty="0">
                <a:latin typeface="Arial Nova"/>
              </a:rPr>
              <a:t> College </a:t>
            </a:r>
            <a:r>
              <a:rPr lang="en-US" sz="2800" b="1" dirty="0" err="1">
                <a:latin typeface="Arial Nova"/>
              </a:rPr>
              <a:t>en</a:t>
            </a:r>
            <a:r>
              <a:rPr lang="en-US" sz="2800" b="1" dirty="0">
                <a:latin typeface="Arial Nova"/>
              </a:rPr>
              <a:t> </a:t>
            </a:r>
            <a:r>
              <a:rPr lang="en-US" sz="2800" b="1" dirty="0" err="1">
                <a:latin typeface="Arial Nova"/>
              </a:rPr>
              <a:t>Reynaertcollege</a:t>
            </a:r>
            <a:r>
              <a:rPr lang="en-US" sz="2800" dirty="0">
                <a:latin typeface="Arial Nova"/>
              </a:rPr>
              <a:t> </a:t>
            </a:r>
            <a:r>
              <a:rPr lang="en-US" sz="2800" dirty="0" err="1">
                <a:latin typeface="Arial Nova"/>
              </a:rPr>
              <a:t>worden</a:t>
            </a:r>
            <a:r>
              <a:rPr lang="en-US" sz="2800" dirty="0">
                <a:latin typeface="Arial Nova"/>
              </a:rPr>
              <a:t> met de </a:t>
            </a:r>
            <a:r>
              <a:rPr lang="en-US" sz="2800" b="1" dirty="0">
                <a:latin typeface="Arial Nova"/>
              </a:rPr>
              <a:t>bus</a:t>
            </a:r>
            <a:r>
              <a:rPr lang="en-US" sz="2800" dirty="0">
                <a:latin typeface="Arial Nova"/>
              </a:rPr>
              <a:t> </a:t>
            </a:r>
            <a:r>
              <a:rPr lang="en-US" sz="2800" dirty="0" err="1">
                <a:latin typeface="Arial Nova"/>
              </a:rPr>
              <a:t>opgehaald</a:t>
            </a:r>
            <a:r>
              <a:rPr lang="en-US" sz="2800" dirty="0">
                <a:latin typeface="Arial Nova"/>
              </a:rPr>
              <a:t> </a:t>
            </a:r>
            <a:r>
              <a:rPr lang="en-US" sz="2800" dirty="0" err="1">
                <a:latin typeface="Arial Nova"/>
              </a:rPr>
              <a:t>en</a:t>
            </a:r>
            <a:r>
              <a:rPr lang="en-US" sz="2800" dirty="0">
                <a:latin typeface="Arial Nova"/>
              </a:rPr>
              <a:t> </a:t>
            </a:r>
            <a:r>
              <a:rPr lang="en-US" sz="2800" dirty="0" err="1">
                <a:latin typeface="Arial Nova"/>
              </a:rPr>
              <a:t>teruggebracht</a:t>
            </a:r>
            <a:r>
              <a:rPr lang="en-US" sz="2800" dirty="0">
                <a:latin typeface="Arial Nova"/>
              </a:rPr>
              <a:t> </a:t>
            </a:r>
          </a:p>
          <a:p>
            <a:r>
              <a:rPr lang="en-US" sz="2800" dirty="0">
                <a:latin typeface="Arial Nova"/>
              </a:rPr>
              <a:t>    (</a:t>
            </a:r>
            <a:r>
              <a:rPr lang="en-US" sz="2800" u="sng" dirty="0">
                <a:latin typeface="Arial Nova"/>
              </a:rPr>
              <a:t>diverse </a:t>
            </a:r>
            <a:r>
              <a:rPr lang="en-US" sz="2800" u="sng" dirty="0" err="1">
                <a:latin typeface="Arial Nova"/>
              </a:rPr>
              <a:t>tussenstops</a:t>
            </a:r>
            <a:r>
              <a:rPr lang="en-US" sz="2800" dirty="0">
                <a:latin typeface="Arial Nova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latin typeface="Arial Nova"/>
              </a:rPr>
              <a:t>een</a:t>
            </a:r>
            <a:r>
              <a:rPr lang="en-US" sz="2800" dirty="0">
                <a:latin typeface="Arial Nova"/>
              </a:rPr>
              <a:t> </a:t>
            </a:r>
            <a:r>
              <a:rPr lang="en-US" sz="2800" dirty="0" err="1">
                <a:latin typeface="Arial Nova"/>
              </a:rPr>
              <a:t>vaste</a:t>
            </a:r>
            <a:r>
              <a:rPr lang="en-US" sz="2800" dirty="0">
                <a:latin typeface="Arial Nova"/>
              </a:rPr>
              <a:t> </a:t>
            </a:r>
            <a:r>
              <a:rPr lang="en-US" sz="2800" dirty="0" err="1">
                <a:latin typeface="Arial Nova"/>
              </a:rPr>
              <a:t>groep</a:t>
            </a:r>
            <a:r>
              <a:rPr lang="en-US" sz="2800" dirty="0">
                <a:latin typeface="Arial Nova"/>
              </a:rPr>
              <a:t> met </a:t>
            </a:r>
            <a:r>
              <a:rPr lang="en-US" sz="2800" b="1" dirty="0" err="1">
                <a:latin typeface="Arial Nova"/>
              </a:rPr>
              <a:t>ervaren</a:t>
            </a:r>
            <a:r>
              <a:rPr lang="en-US" sz="2800" b="1" dirty="0">
                <a:latin typeface="Arial Nova"/>
              </a:rPr>
              <a:t> </a:t>
            </a:r>
            <a:r>
              <a:rPr lang="en-US" sz="2800" b="1" dirty="0" err="1">
                <a:latin typeface="Arial Nova"/>
              </a:rPr>
              <a:t>praktijkdocenten</a:t>
            </a:r>
            <a:r>
              <a:rPr lang="en-US" sz="2800" b="1" dirty="0">
                <a:latin typeface="Arial Nova"/>
              </a:rPr>
              <a:t> </a:t>
            </a:r>
            <a:r>
              <a:rPr lang="en-US" sz="2800" b="1" dirty="0" err="1">
                <a:latin typeface="Arial Nova"/>
              </a:rPr>
              <a:t>en</a:t>
            </a:r>
            <a:r>
              <a:rPr lang="en-US" sz="2800" b="1" dirty="0">
                <a:latin typeface="Arial Nova"/>
              </a:rPr>
              <a:t> </a:t>
            </a:r>
            <a:r>
              <a:rPr lang="en-US" sz="2800" b="1" dirty="0" err="1">
                <a:latin typeface="Arial Nova"/>
              </a:rPr>
              <a:t>instructeurs</a:t>
            </a:r>
            <a:endParaRPr lang="en-US" sz="2800" b="1">
              <a:latin typeface="Arial Nova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 err="1">
                <a:latin typeface="Arial Nova"/>
              </a:rPr>
              <a:t>samen</a:t>
            </a:r>
            <a:r>
              <a:rPr lang="en-US" sz="2800" b="1" dirty="0">
                <a:latin typeface="Arial Nova"/>
              </a:rPr>
              <a:t> met de mentor/coach </a:t>
            </a:r>
            <a:r>
              <a:rPr lang="en-US" sz="2800" dirty="0">
                <a:latin typeface="Arial Nova"/>
              </a:rPr>
              <a:t>van de eigen school </a:t>
            </a:r>
            <a:r>
              <a:rPr lang="en-US" sz="2800" dirty="0" err="1">
                <a:latin typeface="Arial Nova"/>
              </a:rPr>
              <a:t>verzorgen</a:t>
            </a:r>
            <a:r>
              <a:rPr lang="en-US" sz="2800" dirty="0">
                <a:latin typeface="Arial Nova"/>
              </a:rPr>
              <a:t> </a:t>
            </a:r>
            <a:r>
              <a:rPr lang="en-US" sz="2800" dirty="0" err="1">
                <a:latin typeface="Arial Nova"/>
              </a:rPr>
              <a:t>zij</a:t>
            </a:r>
            <a:r>
              <a:rPr lang="en-US" sz="2800" b="1" dirty="0">
                <a:latin typeface="Arial Nova"/>
              </a:rPr>
              <a:t> de </a:t>
            </a:r>
            <a:r>
              <a:rPr lang="en-US" sz="2800" b="1" dirty="0" err="1">
                <a:latin typeface="Arial Nova"/>
              </a:rPr>
              <a:t>begeleiding</a:t>
            </a:r>
            <a:r>
              <a:rPr lang="en-US" sz="2800" b="1" dirty="0">
                <a:latin typeface="Arial Nova"/>
              </a:rPr>
              <a:t> van de </a:t>
            </a:r>
            <a:r>
              <a:rPr lang="en-US" sz="2800" b="1" dirty="0" err="1">
                <a:latin typeface="Arial Nova"/>
              </a:rPr>
              <a:t>leerlingen</a:t>
            </a:r>
            <a:endParaRPr lang="en-US" sz="2800" b="1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201278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A18C521-9A57-564B-6F28-29B1F08EA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6D5787-983D-89C3-9162-CFFFE9C47CD1}"/>
              </a:ext>
            </a:extLst>
          </p:cNvPr>
          <p:cNvSpPr txBox="1"/>
          <p:nvPr/>
        </p:nvSpPr>
        <p:spPr>
          <a:xfrm>
            <a:off x="5430946" y="1078152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 err="1">
                <a:latin typeface="Arial Nova"/>
              </a:rPr>
              <a:t>leerling</a:t>
            </a:r>
            <a:endParaRPr lang="en-US" sz="2800" b="1">
              <a:latin typeface="Arial Nova"/>
            </a:endParaRPr>
          </a:p>
        </p:txBody>
      </p:sp>
      <p:sp>
        <p:nvSpPr>
          <p:cNvPr id="5" name="Callout: Quad Arrow 4">
            <a:extLst>
              <a:ext uri="{FF2B5EF4-FFF2-40B4-BE49-F238E27FC236}">
                <a16:creationId xmlns:a16="http://schemas.microsoft.com/office/drawing/2014/main" id="{4736E72B-611C-4A06-2BAC-52C3A941B915}"/>
              </a:ext>
            </a:extLst>
          </p:cNvPr>
          <p:cNvSpPr/>
          <p:nvPr/>
        </p:nvSpPr>
        <p:spPr>
          <a:xfrm>
            <a:off x="3863454" y="1603550"/>
            <a:ext cx="4467615" cy="3444657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5EB19-AA81-867A-6A33-85F03A383979}"/>
              </a:ext>
            </a:extLst>
          </p:cNvPr>
          <p:cNvSpPr txBox="1"/>
          <p:nvPr/>
        </p:nvSpPr>
        <p:spPr>
          <a:xfrm>
            <a:off x="8368038" y="3065354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 err="1">
                <a:latin typeface="Arial Nova"/>
              </a:rPr>
              <a:t>ouders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4A7A0-9D36-789A-427F-206EC07BB7E5}"/>
              </a:ext>
            </a:extLst>
          </p:cNvPr>
          <p:cNvSpPr txBox="1"/>
          <p:nvPr/>
        </p:nvSpPr>
        <p:spPr>
          <a:xfrm>
            <a:off x="4711352" y="5045379"/>
            <a:ext cx="305634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 err="1">
                <a:latin typeface="Arial Nova"/>
              </a:rPr>
              <a:t>praktijkdocenten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29B7A-9C94-679C-FD0D-BD9F11F9B28F}"/>
              </a:ext>
            </a:extLst>
          </p:cNvPr>
          <p:cNvSpPr txBox="1"/>
          <p:nvPr/>
        </p:nvSpPr>
        <p:spPr>
          <a:xfrm>
            <a:off x="1399131" y="2954447"/>
            <a:ext cx="300415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 Nova"/>
              </a:rPr>
              <a:t>mentor/coach</a:t>
            </a:r>
            <a:endParaRPr lang="en-US" dirty="0"/>
          </a:p>
          <a:p>
            <a:r>
              <a:rPr lang="en-US" sz="2800" b="1" dirty="0">
                <a:latin typeface="Arial Nova"/>
              </a:rPr>
              <a:t>eigen </a:t>
            </a:r>
            <a:r>
              <a:rPr lang="en-US" sz="2800" b="1" dirty="0" err="1">
                <a:latin typeface="Arial Nova"/>
              </a:rPr>
              <a:t>vo</a:t>
            </a:r>
            <a:r>
              <a:rPr lang="en-US" sz="2800" b="1" dirty="0">
                <a:latin typeface="Arial Nova"/>
              </a:rPr>
              <a:t>-school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7B96D-78C4-46E9-8484-3430FB9BEB4D}"/>
              </a:ext>
            </a:extLst>
          </p:cNvPr>
          <p:cNvSpPr txBox="1"/>
          <p:nvPr/>
        </p:nvSpPr>
        <p:spPr>
          <a:xfrm>
            <a:off x="4871842" y="3066006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 err="1">
                <a:latin typeface="Arial Nova"/>
              </a:rPr>
              <a:t>communicatie</a:t>
            </a:r>
          </a:p>
        </p:txBody>
      </p:sp>
    </p:spTree>
    <p:extLst>
      <p:ext uri="{BB962C8B-B14F-4D97-AF65-F5344CB8AC3E}">
        <p14:creationId xmlns:p14="http://schemas.microsoft.com/office/powerpoint/2010/main" val="252161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A18C521-9A57-564B-6F28-29B1F08EA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250C27D-6566-9912-337F-8A8117930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853" y="1049969"/>
            <a:ext cx="8546925" cy="4799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5317C7-59D4-D188-A3D2-66356A3D8454}"/>
              </a:ext>
            </a:extLst>
          </p:cNvPr>
          <p:cNvSpPr txBox="1"/>
          <p:nvPr/>
        </p:nvSpPr>
        <p:spPr>
          <a:xfrm>
            <a:off x="1947797" y="1144044"/>
            <a:ext cx="6459253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 Nova"/>
              </a:rPr>
              <a:t>Bedankt</a:t>
            </a:r>
            <a:r>
              <a:rPr lang="en-US" sz="2800" b="1" dirty="0">
                <a:solidFill>
                  <a:schemeClr val="bg1"/>
                </a:solidFill>
                <a:latin typeface="Arial Nova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ova"/>
              </a:rPr>
              <a:t>voor</a:t>
            </a:r>
            <a:r>
              <a:rPr lang="en-US" sz="2800" b="1" dirty="0">
                <a:solidFill>
                  <a:schemeClr val="bg1"/>
                </a:solidFill>
                <a:latin typeface="Arial Nova"/>
              </a:rPr>
              <a:t> </a:t>
            </a:r>
            <a:r>
              <a:rPr lang="en-US" sz="2800" b="1" dirty="0" err="1">
                <a:solidFill>
                  <a:schemeClr val="bg1"/>
                </a:solidFill>
                <a:latin typeface="Arial Nova"/>
              </a:rPr>
              <a:t>uw</a:t>
            </a:r>
            <a:r>
              <a:rPr lang="en-US" sz="2800" b="1" dirty="0">
                <a:solidFill>
                  <a:schemeClr val="bg1"/>
                </a:solidFill>
                <a:latin typeface="Arial Nova"/>
              </a:rPr>
              <a:t> </a:t>
            </a:r>
            <a:r>
              <a:rPr lang="en-US" sz="2800" b="1" dirty="0" err="1">
                <a:solidFill>
                  <a:schemeClr val="bg1"/>
                </a:solidFill>
                <a:latin typeface="Arial Nova"/>
              </a:rPr>
              <a:t>komst</a:t>
            </a:r>
            <a:r>
              <a:rPr lang="en-US" sz="2800" b="1" dirty="0">
                <a:solidFill>
                  <a:schemeClr val="bg1"/>
                </a:solidFill>
                <a:latin typeface="Arial Nova"/>
              </a:rPr>
              <a:t>!</a:t>
            </a:r>
            <a:endParaRPr lang="en-US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  <a:latin typeface="Arial Nova"/>
            </a:endParaRPr>
          </a:p>
          <a:p>
            <a:endParaRPr lang="en-US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 Nova"/>
                <a:cs typeface="Calibri"/>
              </a:rPr>
              <a:t>Succes met het </a:t>
            </a:r>
            <a:r>
              <a:rPr lang="en-US" sz="2800" b="1" dirty="0" err="1">
                <a:solidFill>
                  <a:schemeClr val="bg1"/>
                </a:solidFill>
                <a:latin typeface="Arial Nova"/>
                <a:cs typeface="Calibri"/>
              </a:rPr>
              <a:t>laatste</a:t>
            </a:r>
            <a:r>
              <a:rPr lang="en-US" sz="2800" b="1" dirty="0">
                <a:solidFill>
                  <a:schemeClr val="bg1"/>
                </a:solidFill>
                <a:latin typeface="Arial Nova"/>
                <a:cs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ova"/>
                <a:cs typeface="Calibri"/>
              </a:rPr>
              <a:t>stukje</a:t>
            </a:r>
            <a:r>
              <a:rPr lang="en-US" sz="2800" b="1" dirty="0">
                <a:solidFill>
                  <a:schemeClr val="bg1"/>
                </a:solidFill>
                <a:latin typeface="Arial Nova"/>
                <a:cs typeface="Calibri"/>
              </a:rPr>
              <a:t> VKR1!</a:t>
            </a:r>
          </a:p>
          <a:p>
            <a:endParaRPr lang="en-US" sz="2800" b="1" dirty="0">
              <a:solidFill>
                <a:schemeClr val="bg1"/>
              </a:solidFill>
              <a:latin typeface="Arial Nova"/>
              <a:cs typeface="Calibri"/>
            </a:endParaRPr>
          </a:p>
          <a:p>
            <a:endParaRPr lang="en-US" sz="2800" b="1" dirty="0">
              <a:solidFill>
                <a:schemeClr val="bg1"/>
              </a:solidFill>
              <a:latin typeface="Arial Nova"/>
              <a:cs typeface="Calibri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 Nova"/>
                <a:cs typeface="Calibri"/>
              </a:rPr>
              <a:t>Stel je </a:t>
            </a:r>
            <a:r>
              <a:rPr lang="en-US" sz="2800" b="1" dirty="0" err="1">
                <a:solidFill>
                  <a:schemeClr val="bg1"/>
                </a:solidFill>
                <a:latin typeface="Arial Nova"/>
                <a:cs typeface="Calibri"/>
              </a:rPr>
              <a:t>vragen</a:t>
            </a:r>
            <a:r>
              <a:rPr lang="en-US" sz="2800" b="1" dirty="0">
                <a:solidFill>
                  <a:schemeClr val="bg1"/>
                </a:solidFill>
                <a:latin typeface="Arial Nova"/>
                <a:cs typeface="Calibri"/>
              </a:rPr>
              <a:t>!</a:t>
            </a:r>
          </a:p>
          <a:p>
            <a:endParaRPr lang="en-US" sz="2800" b="1" dirty="0">
              <a:solidFill>
                <a:schemeClr val="bg1"/>
              </a:solidFill>
              <a:latin typeface="Arial Nova"/>
              <a:cs typeface="Calibri"/>
            </a:endParaRPr>
          </a:p>
          <a:p>
            <a:endParaRPr lang="en-US" sz="2800" b="1" dirty="0">
              <a:solidFill>
                <a:schemeClr val="bg1"/>
              </a:solidFill>
              <a:latin typeface="Arial Nova"/>
              <a:cs typeface="Calibri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 Nova"/>
                <a:cs typeface="Calibri"/>
              </a:rPr>
              <a:t>Tot </a:t>
            </a:r>
            <a:r>
              <a:rPr lang="en-US" sz="2800" b="1" dirty="0" err="1">
                <a:solidFill>
                  <a:schemeClr val="bg1"/>
                </a:solidFill>
                <a:latin typeface="Arial Nova"/>
                <a:cs typeface="Calibri"/>
              </a:rPr>
              <a:t>na</a:t>
            </a:r>
            <a:r>
              <a:rPr lang="en-US" sz="2800" b="1" dirty="0">
                <a:solidFill>
                  <a:schemeClr val="bg1"/>
                </a:solidFill>
                <a:latin typeface="Arial Nova"/>
                <a:cs typeface="Calibri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latin typeface="Arial Nova"/>
                <a:cs typeface="Calibri"/>
              </a:rPr>
              <a:t>zomervakantie</a:t>
            </a:r>
            <a:r>
              <a:rPr lang="en-US" sz="2800" b="1" dirty="0">
                <a:solidFill>
                  <a:schemeClr val="bg1"/>
                </a:solidFill>
                <a:latin typeface="Arial Nova"/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936788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349</Words>
  <Application>Microsoft Office PowerPoint</Application>
  <PresentationFormat>Breedbeeld</PresentationFormat>
  <Paragraphs>70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Arial Nova</vt:lpstr>
      <vt:lpstr>Calibri</vt:lpstr>
      <vt:lpstr>Calibri Light</vt:lpstr>
      <vt:lpstr>Kantoorthema</vt:lpstr>
      <vt:lpstr>Presentatie   nieuwe VKR2-leerlingen + ouders/verzorgers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Francien van der Meer - Picavet</dc:creator>
  <cp:lastModifiedBy>Francien van der Meer - Picavet</cp:lastModifiedBy>
  <cp:revision>424</cp:revision>
  <dcterms:created xsi:type="dcterms:W3CDTF">2022-06-13T12:11:28Z</dcterms:created>
  <dcterms:modified xsi:type="dcterms:W3CDTF">2022-06-16T07:34:03Z</dcterms:modified>
</cp:coreProperties>
</file>